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bc4d2c9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  <p:sp>
        <p:nvSpPr>
          <p:cNvPr id="84" name="Google Shape;84;gb0bc4d2c90_0_41:notes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1703aa60f_0_12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129" name="Google Shape;129;gb1703aa6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d72ffd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0" name="Google Shape;160;gb1d72ffd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1" name="Google Shape;161;gb1d72ffd1f_0_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fld id="{00000000-1234-1234-1234-123412341234}" type="slidenum">
              <a:rPr lang="en-GB"/>
            </a:fld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bc4d2c90_1_0:notes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0" name="Google Shape;90;gb0bc4d2c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1703aa60f_0_30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96" name="Google Shape;96;gb1703aa60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bc4d2c90_1_37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CN" strike="sngStrike">
              <a:ea typeface="宋体" panose="02010600030101010101" pitchFamily="2" charset="-122"/>
            </a:endParaRPr>
          </a:p>
        </p:txBody>
      </p:sp>
      <p:sp>
        <p:nvSpPr>
          <p:cNvPr id="102" name="Google Shape;102;gb0bc4d2c9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bc4d2c90_1_37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CN" strike="sngStrike">
              <a:ea typeface="宋体" panose="02010600030101010101" pitchFamily="2" charset="-122"/>
            </a:endParaRPr>
          </a:p>
        </p:txBody>
      </p:sp>
      <p:sp>
        <p:nvSpPr>
          <p:cNvPr id="102" name="Google Shape;102;gb0bc4d2c9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bc4d2c90_1_37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b="0" i="0" u="none" strike="noStrike" cap="none" spc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Google Shape;102;gb0bc4d2c90_1_3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 lang="zh-CN" sz="1400" b="0" i="0" u="none" strike="noStrike" cap="none" spc="0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bc4d2c90_1_37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b="0" i="0" u="none" strike="noStrike" cap="none" spc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Google Shape;102;gb0bc4d2c9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bc4d2c90_1_37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2" name="Google Shape;102;gb0bc4d2c90_1_3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/>
            <a:tailEnd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 Layou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1992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-2829"/>
            <a:ext cx="12192000" cy="6860800"/>
          </a:xfrm>
          <a:prstGeom prst="rect">
            <a:avLst/>
          </a:prstGeom>
          <a:gradFill>
            <a:gsLst>
              <a:gs pos="0">
                <a:srgbClr val="DF156C">
                  <a:alpha val="72156"/>
                </a:srgbClr>
              </a:gs>
              <a:gs pos="34000">
                <a:srgbClr val="6B1D64">
                  <a:alpha val="63921"/>
                </a:srgbClr>
              </a:gs>
              <a:gs pos="83000">
                <a:srgbClr val="252A60">
                  <a:alpha val="67843"/>
                </a:srgbClr>
              </a:gs>
              <a:gs pos="100000">
                <a:srgbClr val="252A60">
                  <a:alpha val="6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61" name="Google Shape;61;p14"/>
          <p:cNvSpPr>
            <a:spLocks noGrp="1"/>
          </p:cNvSpPr>
          <p:nvPr>
            <p:ph type="title"/>
          </p:nvPr>
        </p:nvSpPr>
        <p:spPr>
          <a:xfrm>
            <a:off x="831800" y="2160767"/>
            <a:ext cx="10626400" cy="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5335" b="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335"/>
            </a:lvl9pPr>
          </a:lstStyle>
          <a:p/>
        </p:txBody>
      </p:sp>
      <p:sp>
        <p:nvSpPr>
          <p:cNvPr id="62" name="Google Shape;62;p14"/>
          <p:cNvSpPr>
            <a:spLocks noGrp="1"/>
          </p:cNvSpPr>
          <p:nvPr>
            <p:ph type="subTitle" idx="1"/>
          </p:nvPr>
        </p:nvSpPr>
        <p:spPr>
          <a:xfrm>
            <a:off x="831800" y="3554100"/>
            <a:ext cx="9117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2400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</p:spTree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>
            <a:spLocks noGrp="1"/>
          </p:cNvSpPr>
          <p:nvPr>
            <p:ph type="title"/>
          </p:nvPr>
        </p:nvSpPr>
        <p:spPr>
          <a:xfrm>
            <a:off x="342900" y="428519"/>
            <a:ext cx="115064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  <a:defRPr sz="3600" b="1" i="0" u="none" strike="noStrike" cap="none">
                <a:solidFill>
                  <a:schemeClr val="accen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5"/>
            </a:lvl9pPr>
          </a:lstStyle>
          <a:p/>
        </p:txBody>
      </p:sp>
      <p:sp>
        <p:nvSpPr>
          <p:cNvPr id="65" name="Google Shape;65;p15"/>
          <p:cNvSpPr>
            <a:spLocks noGrp="1"/>
          </p:cNvSpPr>
          <p:nvPr>
            <p:ph type="body" idx="1"/>
          </p:nvPr>
        </p:nvSpPr>
        <p:spPr>
          <a:xfrm>
            <a:off x="342900" y="1117600"/>
            <a:ext cx="11506400" cy="4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600" marR="0" lvl="0" indent="-457200" algn="l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1219200" marR="0" lvl="1" indent="-4318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 panose="020B0502020202020204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828800" marR="0" lvl="2" indent="-42354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2438400" marR="0" lvl="3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 panose="020B0502020202020204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3048000" marR="0" lvl="4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3657600" marR="0" lvl="5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4267200" marR="0" lvl="6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4876800" marR="0" lvl="7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5486400" marR="0" lvl="8" indent="-406400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2" name="矩形 1"/>
          <p:cNvSpPr/>
          <p:nvPr userDrawn="1"/>
        </p:nvSpPr>
        <p:spPr>
          <a:xfrm>
            <a:off x="386080" y="6346613"/>
            <a:ext cx="3210560" cy="367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 userDrawn="1"/>
        </p:nvSpPr>
        <p:spPr>
          <a:xfrm>
            <a:off x="11472333" y="6308513"/>
            <a:ext cx="480060" cy="480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31800" y="2160767"/>
            <a:ext cx="9117600" cy="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831800" y="3554100"/>
            <a:ext cx="9117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65" b="1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s://chubaofs.devstats.cncf.io/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>
            <a:spLocks noGrp="1"/>
          </p:cNvSpPr>
          <p:nvPr>
            <p:ph type="subTitle" idx="1"/>
          </p:nvPr>
        </p:nvSpPr>
        <p:spPr>
          <a:xfrm>
            <a:off x="4787477" y="3527213"/>
            <a:ext cx="2617047" cy="54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735"/>
              <a:t>storage team of </a:t>
            </a:r>
            <a:r>
              <a:rPr lang="en-US" sz="1735">
                <a:sym typeface="+mn-ea"/>
              </a:rPr>
              <a:t>oppo </a:t>
            </a:r>
            <a:endParaRPr sz="1735"/>
          </a:p>
        </p:txBody>
      </p:sp>
      <p:sp>
        <p:nvSpPr>
          <p:cNvPr id="87" name="Google Shape;87;p21"/>
          <p:cNvSpPr>
            <a:spLocks noGrp="1"/>
          </p:cNvSpPr>
          <p:nvPr>
            <p:ph type="title"/>
          </p:nvPr>
        </p:nvSpPr>
        <p:spPr bwMode="auto">
          <a:xfrm>
            <a:off x="4683337" y="1833033"/>
            <a:ext cx="2825327" cy="13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CubeFS 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140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6498332" y="3944400"/>
            <a:ext cx="4981435" cy="2678428"/>
          </a:xfrm>
          <a:prstGeom prst="rect">
            <a:avLst/>
          </a:prstGeom>
        </p:spPr>
      </p:pic>
      <p:sp>
        <p:nvSpPr>
          <p:cNvPr id="131" name="Google Shape;131;p28"/>
          <p:cNvSpPr>
            <a:spLocks noGrp="1"/>
          </p:cNvSpPr>
          <p:nvPr>
            <p:ph type="title"/>
          </p:nvPr>
        </p:nvSpPr>
        <p:spPr>
          <a:xfrm>
            <a:off x="257175" y="321388"/>
            <a:ext cx="8629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GB"/>
              <a:t>User Adoptions - OPPO</a:t>
            </a:r>
            <a:endParaRPr lang="en-GB"/>
          </a:p>
        </p:txBody>
      </p:sp>
      <p:sp>
        <p:nvSpPr>
          <p:cNvPr id="132" name="Google Shape;132;p28"/>
          <p:cNvSpPr/>
          <p:nvPr/>
        </p:nvSpPr>
        <p:spPr bwMode="auto">
          <a:xfrm>
            <a:off x="372533" y="899160"/>
            <a:ext cx="6089227" cy="81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None/>
            </a:pPr>
            <a:r>
              <a:rPr lang="en-US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OPPO : </a:t>
            </a: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A consumer electronics and mobile communications company. 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1684040" y="5891993"/>
            <a:ext cx="27432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 panose="020B0502020202020204" charset="0"/>
              </a:rPr>
              <a:t>AI Platform</a:t>
            </a:r>
            <a:endParaRPr lang="en-GB" sz="1600" b="1">
              <a:latin typeface="Century Gothic" panose="020B0502020202020204" charset="0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7768157" y="321967"/>
            <a:ext cx="27432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 panose="020B0502020202020204" charset="0"/>
              </a:rPr>
              <a:t>Data Lake</a:t>
            </a:r>
            <a:endParaRPr lang="en-GB" sz="1600" b="1">
              <a:latin typeface="Century Gothic" panose="020B0502020202020204" charset="0"/>
            </a:endParaRPr>
          </a:p>
        </p:txBody>
      </p:sp>
      <p:sp>
        <p:nvSpPr>
          <p:cNvPr id="138" name="Google Shape;138;p28"/>
          <p:cNvSpPr/>
          <p:nvPr/>
        </p:nvSpPr>
        <p:spPr bwMode="auto">
          <a:xfrm>
            <a:off x="5516033" y="6134100"/>
            <a:ext cx="4665133" cy="39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spc="0">
                <a:latin typeface="Century Gothic" panose="020B0502020202020204" charset="0"/>
              </a:rPr>
              <a:t>Spark </a:t>
            </a:r>
            <a:r>
              <a:rPr lang="en-GB" sz="1600" b="1">
                <a:latin typeface="Century Gothic" panose="020B0502020202020204" charset="0"/>
              </a:rPr>
              <a:t>Remote Shuffle Service</a:t>
            </a:r>
            <a:endParaRPr lang="en-GB" sz="1600" b="1">
              <a:latin typeface="Century Gothic" panose="020B0502020202020204" charset="0"/>
            </a:endParaRPr>
          </a:p>
        </p:txBody>
      </p:sp>
      <p:pic>
        <p:nvPicPr>
          <p:cNvPr id="145" name="图片 14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275339" y="769696"/>
            <a:ext cx="5476467" cy="28204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7" y="1969347"/>
            <a:ext cx="5026660" cy="4056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623851" y="1620575"/>
            <a:ext cx="6838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Thanks!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GB" dirty="0"/>
              <a:t>Background</a:t>
            </a:r>
            <a:endParaRPr lang="en-GB" dirty="0"/>
          </a:p>
        </p:txBody>
      </p:sp>
      <p:sp>
        <p:nvSpPr>
          <p:cNvPr id="3" name="Google Shape;9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2135">
                <a:solidFill>
                  <a:schemeClr val="tx1"/>
                </a:solidFill>
              </a:rPr>
              <a:t>CubeFS (formerly: ChubaoFS) was initially developed to provide storage solution for containerized applications in large scale container platforms</a:t>
            </a:r>
            <a:r>
              <a:rPr lang="en-GB" sz="2135" dirty="0">
                <a:solidFill>
                  <a:schemeClr val="tx1"/>
                </a:solidFill>
              </a:rPr>
              <a:t>. </a:t>
            </a:r>
            <a:endParaRPr lang="en-GB" sz="2135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135" dirty="0">
                <a:solidFill>
                  <a:schemeClr val="tx1"/>
                </a:solidFill>
              </a:rPr>
              <a:t>Challenges</a:t>
            </a:r>
            <a:endParaRPr lang="en-GB" sz="213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Large number of customers(volumes)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Storage usage hard to predict for a single user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Various file sizes ranging from KB to TB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Diverse read/write patterns, i.e. sequential or random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Data shared by upstream and downstream users</a:t>
            </a:r>
            <a:endParaRPr lang="en-GB" sz="1865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135" dirty="0">
                <a:solidFill>
                  <a:schemeClr val="tx1"/>
                </a:solidFill>
              </a:rPr>
              <a:t>Key features</a:t>
            </a:r>
            <a:endParaRPr lang="en-GB" sz="213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Multi-tenancy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Elasticity and scalability for metadata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Serve large amount of clients in a single cluster simultaneously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Optimized for both large and small files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Converge filesystem、S3-compatible interfaces and hdfs interfaces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Support erasure code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GB" sz="1865" dirty="0">
                <a:solidFill>
                  <a:schemeClr val="tx1"/>
                </a:solidFill>
              </a:rPr>
              <a:t>Multi layer storage</a:t>
            </a:r>
            <a:endParaRPr lang="en-GB" sz="1865" dirty="0">
              <a:solidFill>
                <a:schemeClr val="tx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endParaRPr lang="en-GB" altLang="en-GB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>
            <a:spLocks noGrp="1"/>
          </p:cNvSpPr>
          <p:nvPr>
            <p:ph type="title"/>
          </p:nvPr>
        </p:nvSpPr>
        <p:spPr>
          <a:xfrm>
            <a:off x="257175" y="321388"/>
            <a:ext cx="8629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GB">
                <a:latin typeface="Century Gothic" panose="020B0502020202020204" charset="0"/>
              </a:rPr>
              <a:t>History</a:t>
            </a:r>
            <a:endParaRPr lang="en-GB">
              <a:latin typeface="Century Gothic" panose="020B050202020202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3253" y="1910080"/>
            <a:ext cx="9648613" cy="144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entury Gothic" panose="020B050202020202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85027" y="1910080"/>
            <a:ext cx="116840" cy="1709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>
              <a:latin typeface="Century Gothic" panose="020B05020202020202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3253" y="3474720"/>
            <a:ext cx="9648613" cy="144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entury Gothic" panose="020B050202020202020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494971" y="1740747"/>
            <a:ext cx="1191260" cy="441960"/>
            <a:chOff x="1731" y="1950"/>
            <a:chExt cx="1407" cy="522"/>
          </a:xfrm>
          <a:solidFill>
            <a:srgbClr val="00A8D2"/>
          </a:solidFill>
        </p:grpSpPr>
        <p:sp>
          <p:nvSpPr>
            <p:cNvPr id="5" name="矩形 4"/>
            <p:cNvSpPr/>
            <p:nvPr/>
          </p:nvSpPr>
          <p:spPr bwMode="auto">
            <a:xfrm rot="2759999">
              <a:off x="2260" y="1959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sz="2400">
                <a:latin typeface="Century Gothic" panose="020B0502020202020204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1731" y="1999"/>
              <a:ext cx="1407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5" b="1">
                  <a:latin typeface="Century Gothic" panose="020B0502020202020204"/>
                </a:rPr>
                <a:t>March 2019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37853" y="1740747"/>
            <a:ext cx="1113367" cy="441960"/>
            <a:chOff x="1731" y="1950"/>
            <a:chExt cx="1315" cy="522"/>
          </a:xfrm>
          <a:solidFill>
            <a:schemeClr val="accent5">
              <a:lumMod val="75000"/>
            </a:schemeClr>
          </a:solidFill>
        </p:grpSpPr>
        <p:sp>
          <p:nvSpPr>
            <p:cNvPr id="17" name="矩形 16"/>
            <p:cNvSpPr/>
            <p:nvPr/>
          </p:nvSpPr>
          <p:spPr>
            <a:xfrm rot="2760000">
              <a:off x="2249" y="1960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entury Gothic" panose="020B05020202020202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31" y="1999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5" b="1">
                  <a:latin typeface="Century Gothic" panose="020B0502020202020204" charset="0"/>
                </a:rPr>
                <a:t>June 2019</a:t>
              </a:r>
              <a:endParaRPr lang="en-US" altLang="zh-CN" sz="1335" b="1">
                <a:latin typeface="Century Gothic" panose="020B050202020202020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632700" y="1740747"/>
            <a:ext cx="1113367" cy="441960"/>
            <a:chOff x="1731" y="1950"/>
            <a:chExt cx="1315" cy="522"/>
          </a:xfrm>
          <a:solidFill>
            <a:srgbClr val="00A8D2"/>
          </a:solidFill>
        </p:grpSpPr>
        <p:sp>
          <p:nvSpPr>
            <p:cNvPr id="20" name="矩形 19"/>
            <p:cNvSpPr/>
            <p:nvPr/>
          </p:nvSpPr>
          <p:spPr>
            <a:xfrm rot="2760000">
              <a:off x="2249" y="1960"/>
              <a:ext cx="332" cy="3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31" y="1999"/>
              <a:ext cx="1315" cy="4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335" b="1">
                  <a:latin typeface="Century Gothic" panose="020B0502020202020204" charset="0"/>
                  <a:sym typeface="+mn-ea"/>
                </a:rPr>
                <a:t>Aug 2019</a:t>
              </a:r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85913" y="1782233"/>
            <a:ext cx="1113367" cy="464820"/>
            <a:chOff x="1757" y="2343"/>
            <a:chExt cx="1315" cy="54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" name="矩形 22"/>
            <p:cNvSpPr/>
            <p:nvPr/>
          </p:nvSpPr>
          <p:spPr>
            <a:xfrm rot="2760000">
              <a:off x="2248" y="2570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entury Gothic" panose="020B050202020202020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757" y="2343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5" b="1">
                  <a:latin typeface="Century Gothic" panose="020B0502020202020204" charset="0"/>
                </a:rPr>
                <a:t>April 2019</a:t>
              </a:r>
              <a:endParaRPr lang="en-US" altLang="zh-CN" sz="1335" b="1">
                <a:latin typeface="Century Gothic" panose="020B050202020202020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35700" y="1782233"/>
            <a:ext cx="1113367" cy="464820"/>
            <a:chOff x="1757" y="2343"/>
            <a:chExt cx="1315" cy="549"/>
          </a:xfrm>
          <a:solidFill>
            <a:srgbClr val="41D0FF"/>
          </a:solidFill>
        </p:grpSpPr>
        <p:sp>
          <p:nvSpPr>
            <p:cNvPr id="26" name="矩形 25"/>
            <p:cNvSpPr/>
            <p:nvPr/>
          </p:nvSpPr>
          <p:spPr>
            <a:xfrm rot="2760000">
              <a:off x="2248" y="2570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entury Gothic" panose="020B050202020202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57" y="2343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5" b="1">
                  <a:latin typeface="Century Gothic" panose="020B0502020202020204" charset="0"/>
                </a:rPr>
                <a:t>July 2019</a:t>
              </a:r>
              <a:endParaRPr lang="en-US" altLang="zh-CN" sz="1335" b="1">
                <a:latin typeface="Century Gothic" panose="020B050202020202020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773247" y="3346873"/>
            <a:ext cx="1113367" cy="464820"/>
            <a:chOff x="1757" y="2343"/>
            <a:chExt cx="1315" cy="549"/>
          </a:xfrm>
          <a:solidFill>
            <a:srgbClr val="00A8D2"/>
          </a:solidFill>
        </p:grpSpPr>
        <p:sp>
          <p:nvSpPr>
            <p:cNvPr id="44" name="矩形 43"/>
            <p:cNvSpPr/>
            <p:nvPr/>
          </p:nvSpPr>
          <p:spPr>
            <a:xfrm rot="2760000">
              <a:off x="2248" y="2570"/>
              <a:ext cx="332" cy="3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757" y="2343"/>
              <a:ext cx="1315" cy="4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335" b="1">
                  <a:latin typeface="Century Gothic" panose="020B0502020202020204" charset="0"/>
                  <a:sym typeface="+mn-ea"/>
                </a:rPr>
                <a:t>April 2020</a:t>
              </a:r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258300" y="1782233"/>
            <a:ext cx="1113367" cy="464820"/>
            <a:chOff x="1757" y="2343"/>
            <a:chExt cx="1315" cy="549"/>
          </a:xfrm>
          <a:solidFill>
            <a:srgbClr val="00A8D2"/>
          </a:solidFill>
        </p:grpSpPr>
        <p:sp>
          <p:nvSpPr>
            <p:cNvPr id="47" name="矩形 46"/>
            <p:cNvSpPr/>
            <p:nvPr/>
          </p:nvSpPr>
          <p:spPr>
            <a:xfrm rot="2760000">
              <a:off x="2248" y="2570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entury Gothic" panose="020B050202020202020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57" y="2343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5" b="1">
                  <a:latin typeface="Century Gothic" panose="020B0502020202020204" charset="0"/>
                </a:rPr>
                <a:t>Nov 2019</a:t>
              </a:r>
              <a:endParaRPr lang="en-US" altLang="zh-CN" sz="1335" b="1">
                <a:latin typeface="Century Gothic" panose="020B0502020202020204" charset="0"/>
              </a:endParaRPr>
            </a:p>
          </p:txBody>
        </p:sp>
      </p:grpSp>
      <p:sp>
        <p:nvSpPr>
          <p:cNvPr id="49" name="文本框 48"/>
          <p:cNvSpPr/>
          <p:nvPr/>
        </p:nvSpPr>
        <p:spPr bwMode="auto">
          <a:xfrm>
            <a:off x="1044237" y="1452880"/>
            <a:ext cx="2174875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Open sourced at github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50" name="文本框 49"/>
          <p:cNvSpPr/>
          <p:nvPr/>
        </p:nvSpPr>
        <p:spPr>
          <a:xfrm>
            <a:off x="3107690" y="2298700"/>
            <a:ext cx="1470660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335">
                <a:latin typeface="Century Gothic" panose="020B0502020202020204" charset="0"/>
                <a:sym typeface="+mn-ea"/>
              </a:rPr>
              <a:t>Released v1.0.0</a:t>
            </a:r>
            <a:endParaRPr lang="en-US" altLang="zh-CN" sz="1335">
              <a:latin typeface="Century Gothic" panose="020B0502020202020204" charset="0"/>
              <a:sym typeface="+mn-ea"/>
            </a:endParaRPr>
          </a:p>
        </p:txBody>
      </p:sp>
      <p:sp>
        <p:nvSpPr>
          <p:cNvPr id="52" name="文本框 51"/>
          <p:cNvSpPr/>
          <p:nvPr/>
        </p:nvSpPr>
        <p:spPr>
          <a:xfrm>
            <a:off x="4506383" y="1188720"/>
            <a:ext cx="2001520" cy="499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335">
                <a:latin typeface="Century Gothic" panose="020B0502020202020204" charset="0"/>
                <a:sym typeface="+mn-ea"/>
              </a:rPr>
              <a:t>Presentation to CNCF </a:t>
            </a:r>
            <a:endParaRPr lang="en-US" altLang="zh-CN" sz="1335">
              <a:latin typeface="Century Gothic" panose="020B0502020202020204" charset="0"/>
              <a:sym typeface="+mn-ea"/>
            </a:endParaRPr>
          </a:p>
          <a:p>
            <a:pPr algn="ctr"/>
            <a:r>
              <a:rPr lang="en-US" altLang="zh-CN" sz="1335">
                <a:latin typeface="Century Gothic" panose="020B0502020202020204" charset="0"/>
                <a:sym typeface="+mn-ea"/>
              </a:rPr>
              <a:t>storage SIG</a:t>
            </a:r>
            <a:endParaRPr lang="en-US" altLang="zh-CN" sz="1335">
              <a:latin typeface="Century Gothic" panose="020B0502020202020204" charset="0"/>
              <a:sym typeface="+mn-ea"/>
            </a:endParaRPr>
          </a:p>
        </p:txBody>
      </p:sp>
      <p:sp>
        <p:nvSpPr>
          <p:cNvPr id="53" name="文本框 52"/>
          <p:cNvSpPr/>
          <p:nvPr/>
        </p:nvSpPr>
        <p:spPr>
          <a:xfrm>
            <a:off x="5705369" y="2224193"/>
            <a:ext cx="2395855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335">
                <a:latin typeface="Century Gothic" panose="020B0502020202020204" charset="0"/>
                <a:sym typeface="+mn-ea"/>
              </a:rPr>
              <a:t>Sigmod'19 industrial paper </a:t>
            </a:r>
            <a:endParaRPr lang="en-US" altLang="zh-CN" sz="1335">
              <a:latin typeface="Century Gothic" panose="020B0502020202020204" charset="0"/>
              <a:sym typeface="+mn-ea"/>
            </a:endParaRPr>
          </a:p>
        </p:txBody>
      </p:sp>
      <p:sp>
        <p:nvSpPr>
          <p:cNvPr id="54" name="文本框 53"/>
          <p:cNvSpPr/>
          <p:nvPr/>
        </p:nvSpPr>
        <p:spPr bwMode="auto">
          <a:xfrm>
            <a:off x="7168063" y="1290320"/>
            <a:ext cx="2044700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Released chubaofs-csi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55" name="文本框 54"/>
          <p:cNvSpPr/>
          <p:nvPr/>
        </p:nvSpPr>
        <p:spPr bwMode="auto">
          <a:xfrm>
            <a:off x="5090160" y="2705947"/>
            <a:ext cx="3711787" cy="499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OPPO join as key contributing company </a:t>
            </a:r>
            <a:endParaRPr lang="en-US" sz="1335">
              <a:latin typeface="Century Gothic" panose="020B0502020202020204"/>
            </a:endParaRPr>
          </a:p>
          <a:p>
            <a:pPr algn="ctr"/>
            <a:r>
              <a:rPr lang="en-US" sz="1335">
                <a:latin typeface="Century Gothic" panose="020B0502020202020204"/>
              </a:rPr>
              <a:t>(BE</a:t>
            </a:r>
            <a:r>
              <a:rPr lang="en-US" sz="1335" b="0" i="0" u="none" strike="noStrike" cap="none" spc="0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IKE, NetEase,MEIZU…）</a:t>
            </a:r>
            <a:endParaRPr lang="en-US" sz="1335" b="0" i="0" u="none" strike="noStrike" cap="none" spc="0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57" name="文本框 56"/>
          <p:cNvSpPr/>
          <p:nvPr/>
        </p:nvSpPr>
        <p:spPr bwMode="auto">
          <a:xfrm>
            <a:off x="7465043" y="3840300"/>
            <a:ext cx="1825625" cy="499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Released v2.0.0 </a:t>
            </a:r>
            <a:endParaRPr lang="en-US" sz="1335">
              <a:latin typeface="Century Gothic" panose="020B0502020202020204"/>
            </a:endParaRPr>
          </a:p>
          <a:p>
            <a:pPr algn="ctr"/>
            <a:r>
              <a:rPr lang="en-US" sz="1335">
                <a:latin typeface="Century Gothic" panose="020B0502020202020204"/>
              </a:rPr>
              <a:t>support S3 interface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58" name="文本框 57"/>
          <p:cNvSpPr/>
          <p:nvPr/>
        </p:nvSpPr>
        <p:spPr bwMode="auto">
          <a:xfrm>
            <a:off x="8683517" y="2298700"/>
            <a:ext cx="2242185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Released chubaofs-helm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59" name="文本框 58"/>
          <p:cNvSpPr/>
          <p:nvPr/>
        </p:nvSpPr>
        <p:spPr>
          <a:xfrm>
            <a:off x="8955828" y="2927773"/>
            <a:ext cx="1804670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1335">
                <a:latin typeface="Century Gothic" panose="020B0502020202020204" charset="0"/>
                <a:sym typeface="+mn-ea"/>
              </a:rPr>
              <a:t>Join CNCF sandbox</a:t>
            </a:r>
            <a:endParaRPr lang="en-US" altLang="zh-CN" sz="1335">
              <a:latin typeface="Century Gothic" panose="020B0502020202020204" charset="0"/>
              <a:sym typeface="+mn-ea"/>
            </a:endParaRPr>
          </a:p>
        </p:txBody>
      </p:sp>
      <p:sp>
        <p:nvSpPr>
          <p:cNvPr id="60" name="文本框 59"/>
          <p:cNvSpPr/>
          <p:nvPr/>
        </p:nvSpPr>
        <p:spPr bwMode="auto">
          <a:xfrm>
            <a:off x="2835940" y="2830415"/>
            <a:ext cx="1561465" cy="499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Released v2.4.0 </a:t>
            </a:r>
            <a:br>
              <a:rPr lang="en-US" sz="1335">
                <a:latin typeface="Century Gothic" panose="020B0502020202020204"/>
              </a:rPr>
            </a:br>
            <a:r>
              <a:rPr lang="en-US" sz="1335">
                <a:latin typeface="Century Gothic" panose="020B0502020202020204"/>
              </a:rPr>
              <a:t>enhance stablity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61" name="文本框 60"/>
          <p:cNvSpPr/>
          <p:nvPr/>
        </p:nvSpPr>
        <p:spPr bwMode="auto">
          <a:xfrm>
            <a:off x="1195809" y="5327167"/>
            <a:ext cx="2587625" cy="499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highlight>
                  <a:srgbClr val="F9EDA6"/>
                </a:highlight>
                <a:latin typeface="Century Gothic" panose="020B0502020202020204"/>
              </a:rPr>
              <a:t>Released v2.5.0</a:t>
            </a:r>
            <a:endParaRPr lang="en-US" sz="1335">
              <a:highlight>
                <a:srgbClr val="F9EDA6"/>
              </a:highlight>
              <a:latin typeface="Century Gothic" panose="020B0502020202020204"/>
            </a:endParaRPr>
          </a:p>
          <a:p>
            <a:pPr algn="ctr"/>
            <a:r>
              <a:rPr lang="en-US" sz="1335">
                <a:highlight>
                  <a:srgbClr val="F9EDA6"/>
                </a:highlight>
                <a:latin typeface="Century Gothic" panose="020B0502020202020204"/>
              </a:rPr>
              <a:t>support failure </a:t>
            </a:r>
            <a:r>
              <a:rPr lang="en-US" sz="1335">
                <a:highlight>
                  <a:srgbClr val="F9EDA6"/>
                </a:highlight>
                <a:latin typeface="Century Gothic" panose="020B0502020202020204"/>
                <a:sym typeface="+mn-ea"/>
              </a:rPr>
              <a:t>domain </a:t>
            </a:r>
            <a:r>
              <a:rPr lang="en-US" sz="1335">
                <a:highlight>
                  <a:srgbClr val="F9EDA6"/>
                </a:highlight>
                <a:latin typeface="Century Gothic" panose="020B0502020202020204"/>
              </a:rPr>
              <a:t>group</a:t>
            </a:r>
            <a:endParaRPr lang="en-US" sz="1335">
              <a:highlight>
                <a:srgbClr val="F9EDA6"/>
              </a:highlight>
              <a:latin typeface="Century Gothic" panose="020B050202020202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48173" y="3474720"/>
            <a:ext cx="122767" cy="159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>
              <a:latin typeface="Century Gothic" panose="020B0502020202020204" charset="0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053253" y="4927600"/>
            <a:ext cx="8327579" cy="137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2400">
              <a:latin typeface="Century Gothic" panose="020B0502020202020204"/>
            </a:endParaRPr>
          </a:p>
        </p:txBody>
      </p:sp>
      <p:sp>
        <p:nvSpPr>
          <p:cNvPr id="68" name="文本框 67"/>
          <p:cNvSpPr/>
          <p:nvPr/>
        </p:nvSpPr>
        <p:spPr bwMode="auto">
          <a:xfrm>
            <a:off x="5001469" y="5358553"/>
            <a:ext cx="2209800" cy="702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Released v3.0.0-beta </a:t>
            </a:r>
            <a:endParaRPr lang="en-US" sz="1335">
              <a:latin typeface="Century Gothic" panose="020B0502020202020204"/>
            </a:endParaRPr>
          </a:p>
          <a:p>
            <a:pPr algn="ctr"/>
            <a:r>
              <a:rPr lang="en-US" sz="1335">
                <a:latin typeface="Century Gothic" panose="020B0502020202020204"/>
              </a:rPr>
              <a:t>support erasure-code</a:t>
            </a:r>
            <a:endParaRPr lang="en-US" sz="1335">
              <a:latin typeface="Century Gothic" panose="020B0502020202020204"/>
            </a:endParaRPr>
          </a:p>
          <a:p>
            <a:pPr algn="ctr"/>
            <a:r>
              <a:rPr lang="en-US" sz="1335">
                <a:latin typeface="Century Gothic" panose="020B0502020202020204"/>
              </a:rPr>
              <a:t>repo renamed to cubefs</a:t>
            </a:r>
            <a:endParaRPr lang="en-US" sz="1335">
              <a:latin typeface="Century Gothic" panose="020B0502020202020204"/>
            </a:endParaRPr>
          </a:p>
        </p:txBody>
      </p:sp>
      <p:grpSp>
        <p:nvGrpSpPr>
          <p:cNvPr id="69" name="组合 68"/>
          <p:cNvGrpSpPr/>
          <p:nvPr/>
        </p:nvGrpSpPr>
        <p:grpSpPr bwMode="auto">
          <a:xfrm>
            <a:off x="3566160" y="4746413"/>
            <a:ext cx="1113367" cy="449580"/>
            <a:chOff x="1757" y="2285"/>
            <a:chExt cx="1315" cy="531"/>
          </a:xfrm>
          <a:solidFill>
            <a:srgbClr val="00A8D2"/>
          </a:solidFill>
        </p:grpSpPr>
        <p:sp>
          <p:nvSpPr>
            <p:cNvPr id="70" name="矩形 69"/>
            <p:cNvSpPr/>
            <p:nvPr/>
          </p:nvSpPr>
          <p:spPr bwMode="auto">
            <a:xfrm rot="2759999">
              <a:off x="2248" y="2295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sz="2400">
                <a:latin typeface="Century Gothic" panose="020B0502020202020204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1757" y="2343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335" b="1">
                  <a:latin typeface="Century Gothic" panose="020B0502020202020204"/>
                </a:rPr>
                <a:t>Jan 2022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sp>
        <p:nvSpPr>
          <p:cNvPr id="72" name="文本框 71"/>
          <p:cNvSpPr/>
          <p:nvPr/>
        </p:nvSpPr>
        <p:spPr bwMode="auto">
          <a:xfrm>
            <a:off x="3025987" y="4391660"/>
            <a:ext cx="2495127" cy="295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Fuse Client Online update</a:t>
            </a:r>
            <a:endParaRPr lang="en-US" sz="1335">
              <a:latin typeface="Century Gothic" panose="020B0502020202020204"/>
            </a:endParaRPr>
          </a:p>
        </p:txBody>
      </p:sp>
      <p:sp>
        <p:nvSpPr>
          <p:cNvPr id="81" name="文本框 80"/>
          <p:cNvSpPr/>
          <p:nvPr/>
        </p:nvSpPr>
        <p:spPr bwMode="auto">
          <a:xfrm>
            <a:off x="7484772" y="5386493"/>
            <a:ext cx="1776730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Next Release v3.0.0</a:t>
            </a:r>
            <a:endParaRPr lang="en-US" sz="1335">
              <a:latin typeface="Century Gothic" panose="020B0502020202020204"/>
            </a:endParaRP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1550475" y="4782819"/>
            <a:ext cx="1113367" cy="453813"/>
            <a:chOff x="1731" y="1999"/>
            <a:chExt cx="1315" cy="536"/>
          </a:xfrm>
          <a:solidFill>
            <a:srgbClr val="00A8D2"/>
          </a:solidFill>
        </p:grpSpPr>
        <p:sp>
          <p:nvSpPr>
            <p:cNvPr id="32" name="矩形 31"/>
            <p:cNvSpPr/>
            <p:nvPr/>
          </p:nvSpPr>
          <p:spPr bwMode="auto">
            <a:xfrm rot="2759999">
              <a:off x="2249" y="2213"/>
              <a:ext cx="332" cy="3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335" b="1">
                <a:latin typeface="Century Gothic" panose="020B0502020202020204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731" y="1999"/>
              <a:ext cx="1315" cy="47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sz="1335" b="1">
                  <a:latin typeface="Century Gothic" panose="020B0502020202020204"/>
                </a:rPr>
                <a:t>Jan 2022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sp>
        <p:nvSpPr>
          <p:cNvPr id="107" name="文本框 59"/>
          <p:cNvSpPr/>
          <p:nvPr/>
        </p:nvSpPr>
        <p:spPr bwMode="auto">
          <a:xfrm>
            <a:off x="3870543" y="3813819"/>
            <a:ext cx="2992084" cy="314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 charset="0"/>
              </a:rPr>
              <a:t>Support hdfs-</a:t>
            </a:r>
            <a:r>
              <a:rPr sz="1465" b="0" i="0" u="none" strike="noStrike">
                <a:solidFill>
                  <a:srgbClr val="282829"/>
                </a:solidFill>
                <a:latin typeface="Century Gothic" panose="020B0502020202020204" charset="0"/>
                <a:ea typeface="-apple-system"/>
                <a:cs typeface="-apple-system"/>
              </a:rPr>
              <a:t>compatible</a:t>
            </a:r>
            <a:r>
              <a:rPr lang="en-US" sz="1335">
                <a:latin typeface="Century Gothic" panose="020B0502020202020204" charset="0"/>
              </a:rPr>
              <a:t> sdk</a:t>
            </a:r>
            <a:endParaRPr lang="en-US" sz="1335">
              <a:latin typeface="Century Gothic" panose="020B0502020202020204" charset="0"/>
            </a:endParaRPr>
          </a:p>
        </p:txBody>
      </p:sp>
      <p:grpSp>
        <p:nvGrpSpPr>
          <p:cNvPr id="109" name="组合 24"/>
          <p:cNvGrpSpPr/>
          <p:nvPr/>
        </p:nvGrpSpPr>
        <p:grpSpPr bwMode="auto">
          <a:xfrm>
            <a:off x="4576233" y="3346871"/>
            <a:ext cx="1113367" cy="472680"/>
            <a:chOff x="0" y="0"/>
            <a:chExt cx="835025" cy="354510"/>
          </a:xfrm>
          <a:solidFill>
            <a:srgbClr val="41D0FF"/>
          </a:solidFill>
        </p:grpSpPr>
        <p:sp>
          <p:nvSpPr>
            <p:cNvPr id="110" name="矩形 25"/>
            <p:cNvSpPr/>
            <p:nvPr/>
          </p:nvSpPr>
          <p:spPr bwMode="auto">
            <a:xfrm rot="2759999">
              <a:off x="309907" y="150357"/>
              <a:ext cx="210820" cy="197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sz="2400">
                <a:latin typeface="Century Gothic" panose="020B0502020202020204"/>
              </a:endParaRPr>
            </a:p>
          </p:txBody>
        </p:sp>
        <p:sp>
          <p:nvSpPr>
            <p:cNvPr id="111" name="矩形 26"/>
            <p:cNvSpPr/>
            <p:nvPr/>
          </p:nvSpPr>
          <p:spPr bwMode="auto">
            <a:xfrm>
              <a:off x="0" y="0"/>
              <a:ext cx="835025" cy="3003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5" b="1">
                  <a:latin typeface="Century Gothic" panose="020B0502020202020204"/>
                </a:rPr>
                <a:t>OCT 2020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grpSp>
        <p:nvGrpSpPr>
          <p:cNvPr id="113" name="组合 18"/>
          <p:cNvGrpSpPr/>
          <p:nvPr/>
        </p:nvGrpSpPr>
        <p:grpSpPr bwMode="auto">
          <a:xfrm>
            <a:off x="3034603" y="3316423"/>
            <a:ext cx="1113367" cy="441960"/>
            <a:chOff x="1731" y="1950"/>
            <a:chExt cx="1315" cy="522"/>
          </a:xfrm>
          <a:solidFill>
            <a:srgbClr val="00A8D2"/>
          </a:solidFill>
        </p:grpSpPr>
        <p:sp>
          <p:nvSpPr>
            <p:cNvPr id="114" name="矩形 19"/>
            <p:cNvSpPr/>
            <p:nvPr/>
          </p:nvSpPr>
          <p:spPr bwMode="auto">
            <a:xfrm rot="2759999">
              <a:off x="2249" y="1959"/>
              <a:ext cx="332" cy="3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335" b="1">
                <a:latin typeface="Century Gothic" panose="020B0502020202020204"/>
              </a:endParaRPr>
            </a:p>
          </p:txBody>
        </p:sp>
        <p:sp>
          <p:nvSpPr>
            <p:cNvPr id="115" name="矩形 20"/>
            <p:cNvSpPr/>
            <p:nvPr/>
          </p:nvSpPr>
          <p:spPr bwMode="auto">
            <a:xfrm>
              <a:off x="1731" y="1999"/>
              <a:ext cx="1315" cy="4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sz="1335" b="1">
                  <a:latin typeface="Century Gothic" panose="020B0502020202020204"/>
                </a:rPr>
                <a:t>Mar 2021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grpSp>
        <p:nvGrpSpPr>
          <p:cNvPr id="118" name="组合 45"/>
          <p:cNvGrpSpPr/>
          <p:nvPr/>
        </p:nvGrpSpPr>
        <p:grpSpPr bwMode="auto">
          <a:xfrm>
            <a:off x="1470085" y="3385367"/>
            <a:ext cx="1113367" cy="464820"/>
            <a:chOff x="1757" y="2343"/>
            <a:chExt cx="1315" cy="549"/>
          </a:xfrm>
          <a:solidFill>
            <a:srgbClr val="00A8D2"/>
          </a:solidFill>
        </p:grpSpPr>
        <p:sp>
          <p:nvSpPr>
            <p:cNvPr id="119" name="矩形 46"/>
            <p:cNvSpPr/>
            <p:nvPr/>
          </p:nvSpPr>
          <p:spPr bwMode="auto">
            <a:xfrm rot="2759999">
              <a:off x="2248" y="2570"/>
              <a:ext cx="332" cy="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sz="2400">
                <a:latin typeface="Century Gothic" panose="020B0502020202020204"/>
              </a:endParaRPr>
            </a:p>
          </p:txBody>
        </p:sp>
        <p:sp>
          <p:nvSpPr>
            <p:cNvPr id="120" name="矩形 47"/>
            <p:cNvSpPr/>
            <p:nvPr/>
          </p:nvSpPr>
          <p:spPr bwMode="auto">
            <a:xfrm>
              <a:off x="1757" y="2343"/>
              <a:ext cx="1315" cy="4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5" b="1">
                  <a:latin typeface="Century Gothic" panose="020B0502020202020204"/>
                </a:rPr>
                <a:t>Oct 2021</a:t>
              </a:r>
              <a:endParaRPr lang="en-US" sz="1335" b="1">
                <a:latin typeface="Century Gothic" panose="020B0502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52727" y="3286760"/>
            <a:ext cx="1113367" cy="460587"/>
            <a:chOff x="1757" y="2272"/>
            <a:chExt cx="1315" cy="544"/>
          </a:xfrm>
          <a:solidFill>
            <a:srgbClr val="00A8D2"/>
          </a:solidFill>
        </p:grpSpPr>
        <p:sp>
          <p:nvSpPr>
            <p:cNvPr id="9" name="矩形 8"/>
            <p:cNvSpPr/>
            <p:nvPr/>
          </p:nvSpPr>
          <p:spPr>
            <a:xfrm rot="2760000">
              <a:off x="2249" y="2282"/>
              <a:ext cx="332" cy="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entury Gothic" panose="020B050202020202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57" y="2343"/>
              <a:ext cx="1315" cy="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35" b="1">
                  <a:latin typeface="Century Gothic" panose="020B0502020202020204" charset="0"/>
                </a:rPr>
                <a:t>Aug 2020</a:t>
              </a:r>
              <a:endParaRPr lang="en-US" altLang="zh-CN" sz="1335" b="1">
                <a:latin typeface="Century Gothic" panose="020B050202020202020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63380" y="3305387"/>
            <a:ext cx="1113367" cy="441960"/>
            <a:chOff x="1731" y="1950"/>
            <a:chExt cx="1315" cy="522"/>
          </a:xfrm>
          <a:solidFill>
            <a:srgbClr val="00A8D2"/>
          </a:solidFill>
        </p:grpSpPr>
        <p:sp>
          <p:nvSpPr>
            <p:cNvPr id="12" name="矩形 11"/>
            <p:cNvSpPr/>
            <p:nvPr/>
          </p:nvSpPr>
          <p:spPr>
            <a:xfrm rot="2760000">
              <a:off x="2249" y="1960"/>
              <a:ext cx="332" cy="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31" y="1999"/>
              <a:ext cx="1315" cy="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335" b="1">
                  <a:latin typeface="Century Gothic" panose="020B0502020202020204" charset="0"/>
                  <a:sym typeface="+mn-ea"/>
                </a:rPr>
                <a:t>Dec 2019</a:t>
              </a:r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09167" y="4782820"/>
            <a:ext cx="1113367" cy="463127"/>
            <a:chOff x="1731" y="1999"/>
            <a:chExt cx="1315" cy="547"/>
          </a:xfrm>
          <a:solidFill>
            <a:srgbClr val="00A8D2"/>
          </a:solidFill>
        </p:grpSpPr>
        <p:sp>
          <p:nvSpPr>
            <p:cNvPr id="36" name="矩形 35"/>
            <p:cNvSpPr/>
            <p:nvPr/>
          </p:nvSpPr>
          <p:spPr>
            <a:xfrm rot="2760000">
              <a:off x="2227" y="2224"/>
              <a:ext cx="332" cy="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31" y="1999"/>
              <a:ext cx="1315" cy="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335" b="1">
                  <a:latin typeface="Century Gothic" panose="020B0502020202020204" charset="0"/>
                  <a:sym typeface="+mn-ea"/>
                </a:rPr>
                <a:t>Jan 2022</a:t>
              </a:r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816427" y="4782820"/>
            <a:ext cx="1113367" cy="463127"/>
            <a:chOff x="1731" y="1999"/>
            <a:chExt cx="1315" cy="547"/>
          </a:xfrm>
          <a:solidFill>
            <a:srgbClr val="00A8D2"/>
          </a:solidFill>
        </p:grpSpPr>
        <p:sp>
          <p:nvSpPr>
            <p:cNvPr id="42" name="矩形 41"/>
            <p:cNvSpPr/>
            <p:nvPr/>
          </p:nvSpPr>
          <p:spPr>
            <a:xfrm rot="2760000">
              <a:off x="2227" y="2224"/>
              <a:ext cx="332" cy="3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31" y="1999"/>
              <a:ext cx="1315" cy="47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335" b="1">
                  <a:latin typeface="Century Gothic" panose="020B0502020202020204" charset="0"/>
                  <a:sym typeface="+mn-ea"/>
                </a:rPr>
                <a:t>April 2022</a:t>
              </a:r>
              <a:endParaRPr lang="en-US" altLang="zh-CN" sz="1335" b="1">
                <a:latin typeface="Century Gothic" panose="020B0502020202020204" charset="0"/>
                <a:sym typeface="+mn-ea"/>
              </a:endParaRPr>
            </a:p>
          </p:txBody>
        </p:sp>
      </p:grpSp>
      <p:sp>
        <p:nvSpPr>
          <p:cNvPr id="62" name="文本框 61"/>
          <p:cNvSpPr/>
          <p:nvPr/>
        </p:nvSpPr>
        <p:spPr bwMode="auto">
          <a:xfrm>
            <a:off x="1048141" y="3853800"/>
            <a:ext cx="2061210" cy="2952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335">
                <a:latin typeface="Century Gothic" panose="020B0502020202020204"/>
              </a:rPr>
              <a:t>Support remote Shuffle</a:t>
            </a:r>
            <a:endParaRPr lang="en-US" sz="1335">
              <a:latin typeface="Century Gothic" panose="020B0502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>
            <a:spLocks noGrp="1"/>
          </p:cNvSpPr>
          <p:nvPr>
            <p:ph type="title"/>
          </p:nvPr>
        </p:nvSpPr>
        <p:spPr>
          <a:xfrm>
            <a:off x="342900" y="428519"/>
            <a:ext cx="115064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GB"/>
              <a:t>Community Growth</a:t>
            </a:r>
            <a:endParaRPr lang="en-GB"/>
          </a:p>
        </p:txBody>
      </p:sp>
      <p:sp>
        <p:nvSpPr>
          <p:cNvPr id="119" name="Google Shape;119;p26"/>
          <p:cNvSpPr/>
          <p:nvPr/>
        </p:nvSpPr>
        <p:spPr bwMode="auto">
          <a:xfrm>
            <a:off x="342900" y="1122200"/>
            <a:ext cx="11506400" cy="49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●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Open sourced since March 2019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●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Sandbox project since Dec 2019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●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Statistics</a:t>
            </a:r>
            <a:r>
              <a:rPr lang="en-GB" sz="1865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(</a:t>
            </a:r>
            <a:r>
              <a:rPr lang="en-GB" sz="1865" u="sng">
                <a:solidFill>
                  <a:schemeClr val="hlink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hlinkClick r:id="rId1"/>
              </a:rPr>
              <a:t>https://chubaofs.devstats.cncf.io/</a:t>
            </a:r>
            <a:r>
              <a:rPr lang="en-GB" sz="1865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)</a:t>
            </a: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: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914400" lvl="1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○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before vs since joining sandbox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Commits: 516 -&gt; 2351 (inc 355%)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Code committers: 17 (5 companies) -&gt; 45 (11 companies) (inc 164%)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highlight>
                  <a:srgbClr val="F9EDA6"/>
                </a:highlight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Pull requests: 56 -&gt; 862 (inc 1439%)</a:t>
            </a:r>
            <a:endParaRPr lang="en-GB" sz="1865">
              <a:highlight>
                <a:srgbClr val="F9EDA6"/>
              </a:highlight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highlight>
                  <a:srgbClr val="F9EDA6"/>
                </a:highlight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Contributors: 27 (5 companies) -&gt; 94 (1</a:t>
            </a:r>
            <a:r>
              <a:rPr lang="en-US" altLang="en-GB" sz="1865">
                <a:highlight>
                  <a:srgbClr val="F9EDA6"/>
                </a:highlight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1</a:t>
            </a:r>
            <a:r>
              <a:rPr lang="en-GB" sz="1865">
                <a:highlight>
                  <a:srgbClr val="F9EDA6"/>
                </a:highlight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 companies) (inc 248%)</a:t>
            </a:r>
            <a:endParaRPr lang="en-GB" sz="1865">
              <a:highlight>
                <a:srgbClr val="F9EDA6"/>
              </a:highlight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Contributions: 1112 -&gt; 4068 (inc 265%)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Forkers: 110 -&gt; 263 (inc 139%)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  <a:p>
            <a: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 panose="020B0502020202020204"/>
              <a:buChar char="■"/>
            </a:pPr>
            <a:r>
              <a:rPr lang="en-GB" sz="1865"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Watchers: 851 -&gt; 1758 (inc 106%)</a:t>
            </a:r>
            <a:endParaRPr lang="en-GB" sz="1865"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>
            <a:spLocks noGrp="1"/>
          </p:cNvSpPr>
          <p:nvPr>
            <p:ph type="title"/>
          </p:nvPr>
        </p:nvSpPr>
        <p:spPr>
          <a:xfrm>
            <a:off x="257175" y="321388"/>
            <a:ext cx="8629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GB"/>
              <a:t>Architecture</a:t>
            </a:r>
            <a:endParaRPr lang="en-GB"/>
          </a:p>
        </p:txBody>
      </p:sp>
      <p:sp>
        <p:nvSpPr>
          <p:cNvPr id="4" name="右箭头 3"/>
          <p:cNvSpPr/>
          <p:nvPr/>
        </p:nvSpPr>
        <p:spPr bwMode="auto">
          <a:xfrm>
            <a:off x="5593759" y="3250652"/>
            <a:ext cx="502240" cy="311273"/>
          </a:xfrm>
          <a:prstGeom prst="rightArrow">
            <a:avLst>
              <a:gd name="adj1" fmla="val 50000"/>
              <a:gd name="adj2" fmla="val 50000"/>
            </a:avLst>
          </a:prstGeom>
          <a:ln w="25400" cap="flat" cmpd="sng" algn="ctr">
            <a:solidFill>
              <a:srgbClr val="7B7F83">
                <a:alpha val="100000"/>
              </a:srgb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533727" y="764540"/>
            <a:ext cx="5057987" cy="5116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5336" y="1880445"/>
            <a:ext cx="4330700" cy="3567853"/>
          </a:xfrm>
          <a:prstGeom prst="rect">
            <a:avLst/>
          </a:prstGeom>
        </p:spPr>
      </p:pic>
      <p:sp>
        <p:nvSpPr>
          <p:cNvPr id="105" name="矩形 104"/>
          <p:cNvSpPr/>
          <p:nvPr/>
        </p:nvSpPr>
        <p:spPr bwMode="auto">
          <a:xfrm>
            <a:off x="8489345" y="5964459"/>
            <a:ext cx="1592580" cy="407670"/>
          </a:xfrm>
          <a:prstGeom prst="rect">
            <a:avLst/>
          </a:prstGeom>
          <a:noFill/>
        </p:spPr>
        <p:txBody>
          <a:bodyPr vertOverflow="overflow" horzOverflow="overflow" vert="horz" wrap="none" lIns="121920" tIns="60960" rIns="121920" bIns="60960" numCol="1" rtlCol="0" fromWordArt="0" anchor="t" anchorCtr="0" forceAA="0">
            <a:spAutoFit/>
          </a:bodyPr>
          <a:lstStyle/>
          <a:p>
            <a:pPr lvl="0" algn="l"/>
            <a:r>
              <a:rPr sz="1865" b="1">
                <a:latin typeface="Century Gothic" panose="020B0502020202020204" charset="0"/>
                <a:sym typeface="+mn-ea"/>
              </a:rPr>
              <a:t>release-3.x </a:t>
            </a:r>
            <a:endParaRPr sz="1865" b="1">
              <a:latin typeface="Century Gothic" panose="020B0502020202020204" charset="0"/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2184127" y="5964459"/>
            <a:ext cx="1592580" cy="407670"/>
          </a:xfrm>
          <a:prstGeom prst="rect">
            <a:avLst/>
          </a:prstGeom>
          <a:noFill/>
        </p:spPr>
        <p:txBody>
          <a:bodyPr vertOverflow="overflow" horzOverflow="overflow" vert="horz" wrap="none" lIns="121920" tIns="60960" rIns="121920" bIns="60960" numCol="1" rtlCol="0" fromWordArt="0" anchor="t" anchorCtr="0" forceAA="0">
            <a:spAutoFit/>
          </a:bodyPr>
          <a:lstStyle/>
          <a:p>
            <a:r>
              <a:rPr sz="1865" b="1">
                <a:latin typeface="Century Gothic" panose="020B0502020202020204" charset="0"/>
              </a:rPr>
              <a:t>release-2.x </a:t>
            </a:r>
            <a:endParaRPr sz="1865" b="1">
              <a:latin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244141" y="2695079"/>
            <a:ext cx="6799191" cy="3951253"/>
          </a:xfrm>
          <a:prstGeom prst="rect">
            <a:avLst/>
          </a:prstGeom>
        </p:spPr>
      </p:pic>
      <p:sp>
        <p:nvSpPr>
          <p:cNvPr id="104" name="Google Shape;104;p24"/>
          <p:cNvSpPr>
            <a:spLocks noGrp="1"/>
          </p:cNvSpPr>
          <p:nvPr>
            <p:ph type="title"/>
          </p:nvPr>
        </p:nvSpPr>
        <p:spPr>
          <a:xfrm>
            <a:off x="257175" y="321388"/>
            <a:ext cx="8629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zh-CN" altLang="en-US">
                <a:latin typeface="Century Gothic" panose="020B0502020202020204" charset="0"/>
                <a:sym typeface="+mn-ea"/>
              </a:rPr>
              <a:t>Erasure Code Subsystem</a:t>
            </a:r>
            <a:endParaRPr lang="zh-CN" altLang="en-US">
              <a:latin typeface="Century Gothic" panose="020B0502020202020204" charset="0"/>
              <a:sym typeface="+mn-ea"/>
            </a:endParaRPr>
          </a:p>
        </p:txBody>
      </p:sp>
      <p:sp>
        <p:nvSpPr>
          <p:cNvPr id="3" name="文本框 2"/>
          <p:cNvSpPr/>
          <p:nvPr/>
        </p:nvSpPr>
        <p:spPr bwMode="auto">
          <a:xfrm>
            <a:off x="498404" y="972536"/>
            <a:ext cx="11936261" cy="183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35">
                <a:latin typeface="Century Gothic" panose="020B0502020202020204" charset="0"/>
              </a:rPr>
              <a:t>Main feature</a:t>
            </a:r>
            <a:endParaRPr lang="en-US" sz="2135">
              <a:latin typeface="Century Gothic" panose="020B0502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Larger cluster capacity</a:t>
            </a:r>
            <a:endParaRPr lang="zh-CN" sz="1865" b="0" i="0" u="none" strike="noStrike" cap="none" spc="0">
              <a:solidFill>
                <a:srgbClr val="000000"/>
              </a:solidFill>
              <a:latin typeface="Century Gothic" panose="020B0502020202020204" charset="0"/>
              <a:ea typeface="Century Gothic" panose="020B0502020202020204"/>
              <a:cs typeface="Century Gothic" panose="020B0502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Higher durability with 11 9s </a:t>
            </a:r>
            <a:endParaRPr lang="en-US" sz="1865" b="0" i="0" u="none" strike="noStrike" cap="none" spc="0">
              <a:solidFill>
                <a:srgbClr val="000000"/>
              </a:solidFill>
              <a:latin typeface="Century Gothic" panose="020B0502020202020204" charset="0"/>
              <a:ea typeface="Century Gothic" panose="020B0502020202020204"/>
              <a:cs typeface="Century Gothic" panose="020B0502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65">
                <a:latin typeface="Century Gothic" panose="020B0502020202020204" charset="0"/>
              </a:rPr>
              <a:t>Lower TCO：</a:t>
            </a:r>
            <a:r>
              <a:rPr 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reduces redundancy from 3x to 1.</a:t>
            </a:r>
            <a:r>
              <a:rPr lang="en-US" alt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33</a:t>
            </a:r>
            <a:r>
              <a:rPr 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x  or less</a:t>
            </a:r>
            <a:endParaRPr lang="zh-CN" sz="1865">
              <a:latin typeface="Century Gothic" panose="020B0502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65">
                <a:latin typeface="Century Gothic" panose="020B0502020202020204" charset="0"/>
              </a:rPr>
              <a:t>Multi-AZ deployments</a:t>
            </a:r>
            <a:endParaRPr lang="en-US" sz="1865">
              <a:latin typeface="Century Gothic" panose="020B0502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Multi-specification</a:t>
            </a:r>
            <a:r>
              <a:rPr lang="en-US" sz="1865" b="0" i="0" u="none" strike="noStrike" cap="none" spc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 configurable erasure coding mode</a:t>
            </a:r>
            <a:r>
              <a:rPr lang="en-US" sz="1865">
                <a:latin typeface="Century Gothic" panose="020B0502020202020204" charset="0"/>
              </a:rPr>
              <a:t>  </a:t>
            </a:r>
            <a:endParaRPr lang="en-US" sz="1865">
              <a:latin typeface="Century Gothic" panose="020B05020202020202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98404" y="3429000"/>
            <a:ext cx="4617713" cy="2935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04;p24"/>
          <p:cNvSpPr>
            <a:spLocks noGrp="1"/>
          </p:cNvSpPr>
          <p:nvPr>
            <p:ph type="title"/>
          </p:nvPr>
        </p:nvSpPr>
        <p:spPr bwMode="auto">
          <a:xfrm>
            <a:off x="257175" y="321388"/>
            <a:ext cx="8629600" cy="4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US" b="1" i="0" u="none" strike="noStrike" cap="none" spc="0">
                <a:solidFill>
                  <a:schemeClr val="accen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Multi layer storage</a:t>
            </a:r>
            <a:r>
              <a:rPr lang="en-US"/>
              <a:t> </a:t>
            </a:r>
            <a:endParaRPr lang="en-US"/>
          </a:p>
        </p:txBody>
      </p:sp>
      <p:pic>
        <p:nvPicPr>
          <p:cNvPr id="334" name="图片 33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3514513" y="1878753"/>
            <a:ext cx="6933353" cy="4644813"/>
          </a:xfrm>
          <a:prstGeom prst="rect">
            <a:avLst/>
          </a:prstGeom>
        </p:spPr>
      </p:pic>
      <p:sp>
        <p:nvSpPr>
          <p:cNvPr id="3" name="文本框 2"/>
          <p:cNvSpPr/>
          <p:nvPr/>
        </p:nvSpPr>
        <p:spPr bwMode="auto">
          <a:xfrm>
            <a:off x="498404" y="972536"/>
            <a:ext cx="11936261" cy="1442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135">
                <a:latin typeface="Century Gothic" panose="020B0502020202020204" charset="0"/>
              </a:rPr>
              <a:t>Main feature</a:t>
            </a:r>
            <a:endParaRPr lang="en-US" sz="2135">
              <a:latin typeface="Century Gothic" panose="020B05020202020202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65">
                <a:latin typeface="Century Gothic" panose="020B0502020202020204" charset="0"/>
              </a:rPr>
              <a:t>support different storage resource pool</a:t>
            </a:r>
            <a:endParaRPr lang="en-US" altLang="zh-CN" sz="1865">
              <a:latin typeface="Century Gothic" panose="020B05020202020202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65">
                <a:latin typeface="Century Gothic" panose="020B0502020202020204" charset="0"/>
              </a:rPr>
              <a:t>data migration automated</a:t>
            </a:r>
            <a:endParaRPr lang="en-US" sz="1865">
              <a:latin typeface="Century Gothic" panose="020B05020202020202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65">
                <a:latin typeface="Century Gothic" panose="020B0502020202020204" charset="0"/>
              </a:rPr>
              <a:t>flexible configuration </a:t>
            </a:r>
            <a:endParaRPr lang="en-US" sz="1865">
              <a:latin typeface="Century Gothic" panose="020B050202020202020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04;p24"/>
          <p:cNvSpPr>
            <a:spLocks noGrp="1"/>
          </p:cNvSpPr>
          <p:nvPr>
            <p:ph type="title"/>
          </p:nvPr>
        </p:nvSpPr>
        <p:spPr>
          <a:xfrm>
            <a:off x="257175" y="321388"/>
            <a:ext cx="8629600" cy="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US" dirty="0">
                <a:sym typeface="+mn-ea"/>
              </a:rPr>
              <a:t>Durability</a:t>
            </a:r>
            <a:endParaRPr lang="en-US" dirty="0"/>
          </a:p>
        </p:txBody>
      </p:sp>
      <p:sp>
        <p:nvSpPr>
          <p:cNvPr id="323" name="文本框 322"/>
          <p:cNvSpPr/>
          <p:nvPr/>
        </p:nvSpPr>
        <p:spPr>
          <a:xfrm>
            <a:off x="365760" y="890693"/>
            <a:ext cx="5671185" cy="369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>
              <a:lnSpc>
                <a:spcPct val="90000"/>
              </a:lnSpc>
              <a:buClr>
                <a:schemeClr val="accent2"/>
              </a:buClr>
              <a:buSzPts val="2700"/>
            </a:pPr>
            <a:r>
              <a:rPr lang="en-US" sz="1865" dirty="0">
                <a:latin typeface="Century Gothic" panose="020B0502020202020204" charset="0"/>
                <a:sym typeface="+mn-ea"/>
              </a:rPr>
              <a:t>Enable</a:t>
            </a:r>
            <a:r>
              <a:rPr lang="en-US" altLang="zh-CN" sz="1865" dirty="0">
                <a:latin typeface="Century Gothic" panose="020B0502020202020204" charset="0"/>
                <a:sym typeface="+mn-ea"/>
              </a:rPr>
              <a:t> failure</a:t>
            </a:r>
            <a:r>
              <a:rPr lang="en-US" sz="1865" dirty="0">
                <a:latin typeface="Century Gothic" panose="020B0502020202020204" charset="0"/>
                <a:sym typeface="+mn-ea"/>
              </a:rPr>
              <a:t> domain on scenario of cross zone</a:t>
            </a:r>
            <a:endParaRPr lang="en-US" altLang="en-US" sz="1865" dirty="0">
              <a:latin typeface="Century Gothic" panose="020B0502020202020204" charset="0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501967" y="6314440"/>
            <a:ext cx="458893" cy="449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707" y="1411393"/>
            <a:ext cx="9138920" cy="48065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604587" y="1272540"/>
            <a:ext cx="337820" cy="2489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04;p24"/>
          <p:cNvSpPr>
            <a:spLocks noGrp="1"/>
          </p:cNvSpPr>
          <p:nvPr>
            <p:ph type="title"/>
          </p:nvPr>
        </p:nvSpPr>
        <p:spPr bwMode="auto">
          <a:xfrm>
            <a:off x="257175" y="321388"/>
            <a:ext cx="8629600" cy="4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 panose="020B0502020202020204"/>
              <a:buNone/>
            </a:pPr>
            <a:r>
              <a:rPr lang="en-US" b="1" i="0" u="none" strike="noStrike" cap="none" spc="0">
                <a:solidFill>
                  <a:schemeClr val="accen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Flexible replication strategy</a:t>
            </a:r>
            <a:r>
              <a:rPr lang="en-US"/>
              <a:t> </a:t>
            </a:r>
            <a:endParaRPr lang="en-US"/>
          </a:p>
        </p:txBody>
      </p:sp>
      <p:sp>
        <p:nvSpPr>
          <p:cNvPr id="323" name="文本框 322"/>
          <p:cNvSpPr/>
          <p:nvPr/>
        </p:nvSpPr>
        <p:spPr bwMode="auto">
          <a:xfrm>
            <a:off x="396843" y="1455864"/>
            <a:ext cx="4901565" cy="38481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65" b="0" i="0" u="none" strike="noStrike" cap="none" spc="0" dirty="0">
                <a:solidFill>
                  <a:srgbClr val="000000"/>
                </a:solidFill>
                <a:latin typeface="Century Gothic" panose="020B0502020202020204" charset="0"/>
                <a:ea typeface="Century Gothic" panose="020B0502020202020204"/>
                <a:cs typeface="Century Gothic" panose="020B0502020202020204"/>
              </a:rPr>
              <a:t>Replica </a:t>
            </a:r>
            <a:r>
              <a:rPr lang="en-US" sz="1865" dirty="0">
                <a:latin typeface="Century Gothic" panose="020B0502020202020204" charset="0"/>
              </a:rPr>
              <a:t>Options</a:t>
            </a:r>
            <a:endParaRPr sz="1865" dirty="0">
              <a:latin typeface="Century Gothic" panose="020B0502020202020204" charset="0"/>
            </a:endParaRPr>
          </a:p>
          <a:p>
            <a:pPr marL="240030" marR="0" lvl="0" indent="-24003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sz="1865" dirty="0">
                <a:latin typeface="Century Gothic" panose="020B0502020202020204" charset="0"/>
              </a:rPr>
              <a:t>one to three replica</a:t>
            </a:r>
            <a:endParaRPr lang="en-US" sz="1865" dirty="0">
              <a:latin typeface="Century Gothic" panose="020B0502020202020204" charset="0"/>
            </a:endParaRPr>
          </a:p>
          <a:p>
            <a:pPr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865" dirty="0">
              <a:latin typeface="Century Gothic" panose="020B0502020202020204" charset="0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sz="1865" dirty="0">
                <a:latin typeface="Century Gothic" panose="020B0502020202020204" charset="0"/>
              </a:rPr>
              <a:t>Single Replica Feature</a:t>
            </a:r>
            <a:endParaRPr sz="1865" dirty="0">
              <a:latin typeface="Century Gothic" panose="020B0502020202020204" charset="0"/>
            </a:endParaRPr>
          </a:p>
          <a:p>
            <a:pPr marL="283845" lvl="0" indent="-28384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altLang="zh-CN" sz="1865" dirty="0">
                <a:latin typeface="Century Gothic" panose="020B0502020202020204" charset="0"/>
              </a:rPr>
              <a:t>re</a:t>
            </a:r>
            <a:r>
              <a:rPr sz="1865" dirty="0">
                <a:latin typeface="Century Gothic" panose="020B0502020202020204" charset="0"/>
              </a:rPr>
              <a:t>duce TCO</a:t>
            </a:r>
            <a:endParaRPr sz="1865" dirty="0">
              <a:latin typeface="Century Gothic" panose="020B0502020202020204" charset="0"/>
            </a:endParaRPr>
          </a:p>
          <a:p>
            <a:pPr marL="283845" lvl="0" indent="-28384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GB" sz="1865" dirty="0">
                <a:latin typeface="Century Gothic" panose="020B0502020202020204" charset="0"/>
              </a:rPr>
              <a:t>r</a:t>
            </a:r>
            <a:r>
              <a:rPr sz="1865" dirty="0">
                <a:latin typeface="Century Gothic" panose="020B0502020202020204" charset="0"/>
              </a:rPr>
              <a:t>educe network traffic</a:t>
            </a:r>
            <a:endParaRPr sz="1865" dirty="0">
              <a:latin typeface="Century Gothic" panose="020B0502020202020204" charset="0"/>
            </a:endParaRPr>
          </a:p>
          <a:p>
            <a:pPr marL="283845" lvl="0" indent="-28384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sz="1865" dirty="0">
                <a:solidFill>
                  <a:srgbClr val="000000"/>
                </a:solidFill>
                <a:latin typeface="Century Gothic" panose="020B0502020202020204" charset="0"/>
                <a:ea typeface="Arial" panose="020B0604020202020204"/>
                <a:cs typeface="Arial" panose="020B0604020202020204"/>
              </a:rPr>
              <a:t>r</a:t>
            </a:r>
            <a:r>
              <a:rPr lang="en-US" sz="1865" i="0" u="none" strike="noStrike" cap="none" spc="0" dirty="0">
                <a:solidFill>
                  <a:srgbClr val="000000"/>
                </a:solidFill>
                <a:latin typeface="Century Gothic" panose="020B0502020202020204" charset="0"/>
                <a:ea typeface="Arial" panose="020B0604020202020204"/>
                <a:cs typeface="Arial" panose="020B0604020202020204"/>
              </a:rPr>
              <a:t>educe write latency </a:t>
            </a:r>
            <a:endParaRPr sz="1865" dirty="0">
              <a:latin typeface="Century Gothic" panose="020B0502020202020204" charset="0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sz="1865" dirty="0">
              <a:latin typeface="Century Gothic" panose="020B0502020202020204" charset="0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65" i="0" u="none" strike="noStrike" cap="none" spc="0" dirty="0">
                <a:solidFill>
                  <a:srgbClr val="000000"/>
                </a:solidFill>
                <a:latin typeface="Century Gothic" panose="020B0502020202020204" charset="0"/>
                <a:ea typeface="Arial" panose="020B0604020202020204"/>
                <a:cs typeface="Arial" panose="020B0604020202020204"/>
              </a:rPr>
              <a:t>Single Replica </a:t>
            </a:r>
            <a:r>
              <a:rPr sz="1865" dirty="0">
                <a:latin typeface="Century Gothic" panose="020B0502020202020204" charset="0"/>
              </a:rPr>
              <a:t>Scenario</a:t>
            </a:r>
            <a:endParaRPr sz="1865" dirty="0">
              <a:latin typeface="Century Gothic" panose="020B0502020202020204" charset="0"/>
            </a:endParaRPr>
          </a:p>
          <a:p>
            <a:pPr marL="283845" lvl="0" indent="-28384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en-US" sz="1865" i="0" u="none" strike="noStrike" cap="none" spc="0" dirty="0">
                <a:solidFill>
                  <a:srgbClr val="000000"/>
                </a:solidFill>
                <a:latin typeface="Century Gothic" panose="020B0502020202020204" charset="0"/>
                <a:ea typeface="Arial" panose="020B0604020202020204"/>
                <a:cs typeface="Arial" panose="020B0604020202020204"/>
              </a:rPr>
              <a:t>service with low reliability requirements</a:t>
            </a:r>
            <a:endParaRPr lang="en-US" sz="1865" i="0" u="none" strike="noStrike" cap="none" spc="0" dirty="0">
              <a:solidFill>
                <a:srgbClr val="000000"/>
              </a:solidFill>
              <a:latin typeface="Century Gothic" panose="020B0502020202020204" charset="0"/>
              <a:ea typeface="Arial" panose="020B0604020202020204"/>
              <a:cs typeface="Arial" panose="020B0604020202020204"/>
            </a:endParaRPr>
          </a:p>
          <a:p>
            <a:pPr marL="240030" marR="0" lvl="0" indent="-24003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sz="1865" dirty="0">
                <a:latin typeface="Century Gothic" panose="020B0502020202020204" charset="0"/>
              </a:rPr>
              <a:t> hadoop remote shuffle</a:t>
            </a:r>
            <a:endParaRPr lang="zh-CN" sz="1865" dirty="0">
              <a:latin typeface="Century Gothic" panose="020B0502020202020204" charset="0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zh-CN" sz="1865" dirty="0">
              <a:latin typeface="Century Gothic" panose="020B050202020202020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501967" y="6314440"/>
            <a:ext cx="458893" cy="449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967" y="1143847"/>
            <a:ext cx="5013960" cy="4827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72960" y="3094567"/>
            <a:ext cx="1440180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>
                <a:latin typeface="Century Gothic" panose="020B0502020202020204" charset="0"/>
                <a:sym typeface="+mn-ea"/>
              </a:rPr>
              <a:t>three replica</a:t>
            </a:r>
            <a:endParaRPr lang="en-US" altLang="en-US" sz="1600">
              <a:latin typeface="Century Gothic" panose="020B050202020202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1860" y="5829300"/>
            <a:ext cx="1475105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1600">
                <a:solidFill>
                  <a:srgbClr val="000000"/>
                </a:solidFill>
                <a:latin typeface="Century Gothic" panose="020B0502020202020204" charset="0"/>
                <a:ea typeface="Arial" panose="020B0604020202020204"/>
                <a:cs typeface="Arial" panose="020B0604020202020204"/>
                <a:sym typeface="+mn-ea"/>
              </a:rPr>
              <a:t>single </a:t>
            </a:r>
            <a:r>
              <a:rPr lang="en-US" sz="1600">
                <a:latin typeface="Century Gothic" panose="020B0502020202020204" charset="0"/>
                <a:sym typeface="+mn-ea"/>
              </a:rPr>
              <a:t>replica</a:t>
            </a:r>
            <a:endParaRPr lang="en-US" altLang="en-US" sz="1600">
              <a:latin typeface="Century Gothic" panose="020B05020202020202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99980" y="2046393"/>
            <a:ext cx="1099820" cy="4538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Century Gothic" panose="020B0502020202020204" charset="0"/>
              </a:rPr>
              <a:t>DataNode</a:t>
            </a:r>
            <a:endParaRPr lang="en-US" altLang="zh-CN" sz="1200">
              <a:latin typeface="Century Gothic" panose="020B050202020202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69313" y="4716780"/>
            <a:ext cx="1099820" cy="6282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Century Gothic" panose="020B0502020202020204" charset="0"/>
              </a:rPr>
              <a:t>DataNode</a:t>
            </a:r>
            <a:endParaRPr lang="en-US" altLang="zh-CN" sz="1200">
              <a:latin typeface="Century Gothic" panose="020B0502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WPS 演示</Application>
  <PresentationFormat>宽屏</PresentationFormat>
  <Paragraphs>170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Calibri Light</vt:lpstr>
      <vt:lpstr>Calibri</vt:lpstr>
      <vt:lpstr>微软雅黑</vt:lpstr>
      <vt:lpstr>Arial</vt:lpstr>
      <vt:lpstr>Century Gothic</vt:lpstr>
      <vt:lpstr>Century Gothic</vt:lpstr>
      <vt:lpstr>-apple-system</vt:lpstr>
      <vt:lpstr>Calibri</vt:lpstr>
      <vt:lpstr>Segoe Print</vt:lpstr>
      <vt:lpstr>Office 主题</vt:lpstr>
      <vt:lpstr>CubeFS </vt:lpstr>
      <vt:lpstr>Background</vt:lpstr>
      <vt:lpstr>History</vt:lpstr>
      <vt:lpstr>Community Growth</vt:lpstr>
      <vt:lpstr>Architecture</vt:lpstr>
      <vt:lpstr>Erasure Code Subsystem</vt:lpstr>
      <vt:lpstr>Multi layer storage </vt:lpstr>
      <vt:lpstr>Durability</vt:lpstr>
      <vt:lpstr>Flexible replication strategy </vt:lpstr>
      <vt:lpstr>User Adoptions - OPPO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2022-02-25T03:02:24Z</dcterms:created>
  <dcterms:modified xsi:type="dcterms:W3CDTF">2022-02-25T03:02:47Z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